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324" r:id="rId3"/>
    <p:sldId id="320" r:id="rId4"/>
    <p:sldId id="322" r:id="rId5"/>
    <p:sldId id="323" r:id="rId6"/>
    <p:sldId id="325" r:id="rId7"/>
    <p:sldId id="357" r:id="rId8"/>
    <p:sldId id="335" r:id="rId9"/>
    <p:sldId id="330" r:id="rId10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22D"/>
    <a:srgbClr val="027C39"/>
    <a:srgbClr val="07A12F"/>
    <a:srgbClr val="FFAD18"/>
    <a:srgbClr val="FFCC00"/>
    <a:srgbClr val="00A249"/>
    <a:srgbClr val="317B2D"/>
    <a:srgbClr val="053D01"/>
    <a:srgbClr val="800000"/>
    <a:srgbClr val="E4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3" autoAdjust="0"/>
    <p:restoredTop sz="90618" autoAdjust="0"/>
  </p:normalViewPr>
  <p:slideViewPr>
    <p:cSldViewPr>
      <p:cViewPr varScale="1">
        <p:scale>
          <a:sx n="103" d="100"/>
          <a:sy n="103" d="100"/>
        </p:scale>
        <p:origin x="1344" y="108"/>
      </p:cViewPr>
      <p:guideLst>
        <p:guide orient="horz" pos="1620"/>
        <p:guide pos="2880"/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ADA2-3639-48FC-9684-6FAA2A32C844}" type="datetimeFigureOut">
              <a:rPr lang="" smtClean="0"/>
              <a:t>10/10/2023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74C6A-2801-4CC2-AEB0-DEA350FAE095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5445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2713-D84C-4FCE-A592-58FB8905493F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4174-D798-44AD-A45A-8D62EFBE76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34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4174-D798-44AD-A45A-8D62EFBE768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6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98176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3097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5763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77636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2354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46879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2598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90813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1945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39169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03000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4647-4614-4B50-833F-484964ADF024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AD07-7FAC-4E96-AC17-9ADCB4C88E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89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014" y="613234"/>
            <a:ext cx="8802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Перечень специальностей, по которым осуществляется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подготовка в Институте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A78D7-3466-41E0-B14F-AB5E91531DAE}"/>
              </a:ext>
            </a:extLst>
          </p:cNvPr>
          <p:cNvSpPr txBox="1"/>
          <p:nvPr/>
        </p:nvSpPr>
        <p:spPr>
          <a:xfrm>
            <a:off x="804455" y="1444231"/>
            <a:ext cx="8802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Специальность «Пограничная безопасность», в рамках которой осуществляется подготовка по 4-м направлениям и присваивается квалификация (гражданская специальность)</a:t>
            </a:r>
          </a:p>
        </p:txBody>
      </p:sp>
      <p:graphicFrame>
        <p:nvGraphicFramePr>
          <p:cNvPr id="11" name="Group 35">
            <a:extLst>
              <a:ext uri="{FF2B5EF4-FFF2-40B4-BE49-F238E27FC236}">
                <a16:creationId xmlns:a16="http://schemas.microsoft.com/office/drawing/2014/main" id="{FC8A557B-92D7-4EFF-A398-0B8CDB5DC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79722"/>
              </p:ext>
            </p:extLst>
          </p:nvPr>
        </p:nvGraphicFramePr>
        <p:xfrm>
          <a:off x="847516" y="2617888"/>
          <a:ext cx="8856663" cy="3737669"/>
        </p:xfrm>
        <a:graphic>
          <a:graphicData uri="http://schemas.openxmlformats.org/drawingml/2006/table">
            <a:tbl>
              <a:tblPr/>
              <a:tblGrid>
                <a:gridCol w="525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Пограничная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юноши</a:t>
                      </a: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специалист по управлению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 знанием иностранного языка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Пограничный контроль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юношей</a:t>
                      </a: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8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девушек</a:t>
                      </a: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8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Оперативная деятельность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юноши</a:t>
                      </a: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Идеологическая работа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юноши</a:t>
                      </a:r>
                    </a:p>
                  </a:txBody>
                  <a:tcPr marL="68570" marR="6857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33999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6086" y="365755"/>
            <a:ext cx="807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СПЕЦИАЛЬНОСТЬ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«Пограничная безопасность (пограничная служба)»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0552" y="1196752"/>
            <a:ext cx="88566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 Black" pitchFamily="34" charset="0"/>
              </a:rPr>
              <a:t>Выпускники проходят  службу на пограничных  заставах, постах в должности заместителя начальника подразделения границы. </a:t>
            </a:r>
          </a:p>
          <a:p>
            <a:pPr algn="ctr" eaLnBrk="1" hangingPunct="1"/>
            <a:endParaRPr lang="ru-RU" altLang="ru-RU" dirty="0">
              <a:latin typeface="Arial Black" pitchFamily="34" charset="0"/>
            </a:endParaRPr>
          </a:p>
        </p:txBody>
      </p:sp>
      <p:pic>
        <p:nvPicPr>
          <p:cNvPr id="8" name="Picture 4" descr="D:\Фотобанк 2014\ФОТО ДЛЯ КАЛЕНДАРЯ 2015г\DSC044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552" y="2664528"/>
            <a:ext cx="2439988" cy="396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 descr="I:\ИПР\ИПС 2011-2016\фото\ПН 2016\IMG_67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8058"/>
          <a:stretch/>
        </p:blipFill>
        <p:spPr bwMode="auto">
          <a:xfrm>
            <a:off x="3584848" y="4581128"/>
            <a:ext cx="2700000" cy="204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I:\ИПР\ИПС 2011-2016\фото\ПН 2016\IMG_67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2659195"/>
            <a:ext cx="2700000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8F11F3-F7BA-4AA4-8C17-73573BB687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4" b="14574"/>
          <a:stretch/>
        </p:blipFill>
        <p:spPr>
          <a:xfrm>
            <a:off x="6537176" y="4598944"/>
            <a:ext cx="3024336" cy="20529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CC2199-C318-4C3C-8D85-5E73BE2B7D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7"/>
          <a:stretch/>
        </p:blipFill>
        <p:spPr>
          <a:xfrm>
            <a:off x="6537176" y="2623377"/>
            <a:ext cx="3024336" cy="18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820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6499" y="908720"/>
            <a:ext cx="9284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СПЕЦИАЛЬНОСТЬ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«Пограничная безопасность (пограничный контроль)»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605980" y="1799673"/>
            <a:ext cx="930002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 Black" pitchFamily="34" charset="0"/>
              </a:rPr>
              <a:t>Выпускники проходят службу в подразделениях пограничного контроля в должности заместителя начальника смены</a:t>
            </a:r>
          </a:p>
        </p:txBody>
      </p:sp>
      <p:pic>
        <p:nvPicPr>
          <p:cNvPr id="8" name="Picture 17" descr="J:\ФОТО\ПОГРАНИЧНОЙ ФОТО\Погранконтроль\1\IMG_18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/>
          <a:stretch/>
        </p:blipFill>
        <p:spPr bwMode="auto">
          <a:xfrm>
            <a:off x="785412" y="2996952"/>
            <a:ext cx="3097241" cy="2256251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13" descr="I:\ИПР\ИПС 2011-2016\фото\ПН 2016\IMG_72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7241"/>
          <a:stretch/>
        </p:blipFill>
        <p:spPr bwMode="auto">
          <a:xfrm>
            <a:off x="7002444" y="3030639"/>
            <a:ext cx="2743201" cy="222256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E2740B-2089-4493-8D89-73574A6B1F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13916" r="24138" b="8496"/>
          <a:stretch/>
        </p:blipFill>
        <p:spPr>
          <a:xfrm>
            <a:off x="3945544" y="4437112"/>
            <a:ext cx="2965636" cy="222256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9433999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9358" y="303626"/>
            <a:ext cx="896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СПЕЦИАЛЬНОСТЬ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26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18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Пограничная безопасность (оперативная деятельность)»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904401" y="937358"/>
            <a:ext cx="8856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 Black" pitchFamily="34" charset="0"/>
              </a:rPr>
              <a:t>Выпускники проходят службу в оперативных подразделениях органов пограничной службы</a:t>
            </a:r>
          </a:p>
        </p:txBody>
      </p:sp>
      <p:pic>
        <p:nvPicPr>
          <p:cNvPr id="8" name="Picture 13" descr="C:\Users\Пользователь\Desktop\ор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608167"/>
            <a:ext cx="3384056" cy="25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Пользователь\Desktop\орд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92" y="4295798"/>
            <a:ext cx="3384056" cy="25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Фото\Огневая\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2" r="5265" b="14957"/>
          <a:stretch/>
        </p:blipFill>
        <p:spPr bwMode="auto">
          <a:xfrm>
            <a:off x="4681459" y="1916832"/>
            <a:ext cx="4925724" cy="466419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2820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3509" y="261915"/>
            <a:ext cx="92519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СПЕЦИАЛЬНОСТЬ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«Пограничная безопасность (идеологическая работа)»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37763" y="1028733"/>
            <a:ext cx="93682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900" dirty="0">
                <a:latin typeface="Arial Black" pitchFamily="34" charset="0"/>
              </a:rPr>
              <a:t>Выпускники проходят службу в должности заместителя начальника подразделения границы по идеологической работе</a:t>
            </a:r>
          </a:p>
        </p:txBody>
      </p:sp>
      <p:pic>
        <p:nvPicPr>
          <p:cNvPr id="8" name="Picture 17" descr="D:\ЛАГУН СЕРГЕЙ СЕРГЕЕВИЧ 2\ФОТОГРАФИИ\Голоса границы 2019\IMG_94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6615" y="4221088"/>
            <a:ext cx="3551225" cy="238975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" name="Picture 15" descr="J:\ФОТО\2020\Боевой расчет 2020\IMG_0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72816"/>
            <a:ext cx="355122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7" descr="J:\ФОТО\2020\Лекция по истории\IMG_63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/>
          <a:stretch/>
        </p:blipFill>
        <p:spPr bwMode="auto">
          <a:xfrm>
            <a:off x="5221879" y="1786755"/>
            <a:ext cx="3563897" cy="234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\Pictures\Screenshots\Снимок экрана (1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r="10776" b="4493"/>
          <a:stretch/>
        </p:blipFill>
        <p:spPr bwMode="auto">
          <a:xfrm>
            <a:off x="5221878" y="4221088"/>
            <a:ext cx="3563897" cy="23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2820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8612" y="704054"/>
            <a:ext cx="624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ПОРЯДОК ПРИЁМА В ИНСТИТУТ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2177C-B562-43D8-A2C0-6C7EAAF1283B}"/>
              </a:ext>
            </a:extLst>
          </p:cNvPr>
          <p:cNvSpPr txBox="1"/>
          <p:nvPr/>
        </p:nvSpPr>
        <p:spPr>
          <a:xfrm>
            <a:off x="1136576" y="1196752"/>
            <a:ext cx="8590125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          </a:t>
            </a:r>
            <a:r>
              <a:rPr lang="ru-RU" sz="2400" b="1" dirty="0">
                <a:latin typeface="+mj-lt"/>
              </a:rPr>
              <a:t>В Институт принимаются на конкурсной основе граждане 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Республики Беларусь: 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2400" b="1" dirty="0">
                <a:latin typeface="+mj-lt"/>
              </a:rPr>
              <a:t>          </a:t>
            </a:r>
            <a:r>
              <a:rPr lang="ru-RU" sz="2000" b="1" dirty="0">
                <a:latin typeface="+mj-lt"/>
              </a:rPr>
              <a:t>имеющие общее среднее образование или профессионально-техническое образование с общим средним образованием, или среднее специальное образование;</a:t>
            </a:r>
          </a:p>
          <a:p>
            <a:pPr algn="just">
              <a:defRPr/>
            </a:pPr>
            <a:r>
              <a:rPr lang="ru-RU" sz="2000" b="1" dirty="0"/>
              <a:t>           прошедшие или проходящие срочную военную службу, службу в резерве, а также прошедшие военную службу по контракту в возрасте не старше 23 лет;</a:t>
            </a:r>
          </a:p>
          <a:p>
            <a:pPr algn="just">
              <a:defRPr/>
            </a:pPr>
            <a:r>
              <a:rPr lang="ru-RU" sz="2000" b="1" dirty="0"/>
              <a:t>          военнослужащие, проходящие военную службу по контракту, в возрасте не старше 25 лет;</a:t>
            </a:r>
          </a:p>
          <a:p>
            <a:pPr algn="just">
              <a:defRPr/>
            </a:pPr>
            <a:r>
              <a:rPr lang="ru-RU" sz="2000" b="1" dirty="0"/>
              <a:t>          прошедшие предварительный </a:t>
            </a:r>
            <a:r>
              <a:rPr lang="ru-RU" sz="1800" b="1" i="1" dirty="0"/>
              <a:t>(комиссией военного комиссариата/воинской части)</a:t>
            </a:r>
            <a:r>
              <a:rPr lang="ru-RU" sz="2000" b="1" dirty="0"/>
              <a:t> и окончательный </a:t>
            </a:r>
            <a:r>
              <a:rPr lang="ru-RU" sz="1800" b="1" i="1" dirty="0"/>
              <a:t>(комиссией Института</a:t>
            </a:r>
            <a:r>
              <a:rPr lang="ru-RU" sz="2000" b="1" i="1" dirty="0"/>
              <a:t>)</a:t>
            </a:r>
            <a:r>
              <a:rPr lang="ru-RU" sz="2000" b="1" dirty="0"/>
              <a:t> профессиональный отбор</a:t>
            </a:r>
            <a:r>
              <a:rPr lang="ru-RU" sz="2000" dirty="0"/>
              <a:t>.</a:t>
            </a:r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2800" b="1" dirty="0"/>
              <a:t>Возраст граждан Республики Беларусь определяется по состоянию на год поступления</a:t>
            </a:r>
          </a:p>
          <a:p>
            <a:pPr algn="just">
              <a:spcBef>
                <a:spcPts val="600"/>
              </a:spcBef>
              <a:defRPr/>
            </a:pPr>
            <a:endParaRPr lang="ru-RU" sz="2400" dirty="0">
              <a:latin typeface="+mj-lt"/>
            </a:endParaRPr>
          </a:p>
          <a:p>
            <a:pPr algn="just">
              <a:spcBef>
                <a:spcPts val="600"/>
              </a:spcBef>
              <a:defRPr/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24006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6C28BA-B9CD-4D7B-B7B8-1279C4EFAA42}"/>
              </a:ext>
            </a:extLst>
          </p:cNvPr>
          <p:cNvSpPr/>
          <p:nvPr/>
        </p:nvSpPr>
        <p:spPr>
          <a:xfrm>
            <a:off x="1352600" y="5670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ПРАВИЛА ПРИЕМА ЛИЦ ДЛЯ ПОЛУЧЕНИЯ </a:t>
            </a:r>
          </a:p>
          <a:p>
            <a:pPr algn="ctr">
              <a:defRPr/>
            </a:pP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ОБЩЕГО ВЫСШЕГО И СПЕЦИАЛЬНОГО ВЫСШЕГО ОБРАЗОВАНИЯ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CABFB-177C-406A-B6F6-3C2631641362}"/>
              </a:ext>
            </a:extLst>
          </p:cNvPr>
          <p:cNvSpPr txBox="1"/>
          <p:nvPr/>
        </p:nvSpPr>
        <p:spPr>
          <a:xfrm>
            <a:off x="1227608" y="1733054"/>
            <a:ext cx="81708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На основании Указа Президента Республики Беларусь 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от 03.01.2023 г. №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40671-4643-4989-871D-515C86726B33}"/>
              </a:ext>
            </a:extLst>
          </p:cNvPr>
          <p:cNvSpPr txBox="1"/>
          <p:nvPr/>
        </p:nvSpPr>
        <p:spPr>
          <a:xfrm>
            <a:off x="902648" y="2546901"/>
            <a:ext cx="87849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2622D"/>
                </a:solidFill>
              </a:rPr>
              <a:t>Зачисление вне конкурса</a:t>
            </a:r>
            <a:r>
              <a:rPr lang="ru-RU" sz="2800" dirty="0">
                <a:solidFill>
                  <a:srgbClr val="02622D"/>
                </a:solidFill>
                <a:latin typeface="+mj-lt"/>
              </a:rPr>
              <a:t>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2622D"/>
                </a:solidFill>
                <a:latin typeface="+mj-lt"/>
              </a:rPr>
              <a:t>для детей-сирот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63084-FA27-466E-B73D-157945A4242E}"/>
              </a:ext>
            </a:extLst>
          </p:cNvPr>
          <p:cNvSpPr txBox="1"/>
          <p:nvPr/>
        </p:nvSpPr>
        <p:spPr>
          <a:xfrm>
            <a:off x="767508" y="3573016"/>
            <a:ext cx="8920116" cy="2068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altLang="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родителей, а также лица из числа детей-сирот и детей, оставшихся без попечения родителей, </a:t>
            </a:r>
            <a:r>
              <a:rPr lang="ru-RU" altLang="" sz="2400" dirty="0">
                <a:latin typeface="Times New Roman" pitchFamily="18" charset="0"/>
                <a:cs typeface="Times New Roman" pitchFamily="18" charset="0"/>
              </a:rPr>
              <a:t>в учреждения высшего образования Государственного пограничного комитета </a:t>
            </a:r>
            <a:r>
              <a:rPr lang="ru-RU" altLang="" sz="2400" dirty="0">
                <a:solidFill>
                  <a:srgbClr val="027C39"/>
                </a:solidFill>
                <a:latin typeface="Times New Roman" pitchFamily="18" charset="0"/>
                <a:cs typeface="Times New Roman" pitchFamily="18" charset="0"/>
              </a:rPr>
              <a:t>в количестве до 30 процентов от контрольных цифр приема</a:t>
            </a:r>
            <a:r>
              <a:rPr lang="ru-RU" altLang="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" sz="2400" b="1" i="1" dirty="0">
                <a:latin typeface="Times New Roman" pitchFamily="18" charset="0"/>
                <a:cs typeface="Times New Roman" pitchFamily="18" charset="0"/>
              </a:rPr>
              <a:t>при наличии в документе об образовании отметок не ниже 6 (шести) баллов по предметам вступительных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27587246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8BF1D1-9287-4C49-8322-6DA988F97E8A}"/>
              </a:ext>
            </a:extLst>
          </p:cNvPr>
          <p:cNvSpPr/>
          <p:nvPr/>
        </p:nvSpPr>
        <p:spPr>
          <a:xfrm>
            <a:off x="872068" y="620688"/>
            <a:ext cx="89054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Абитуриенты, поступающие в Институт, сдают 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ДВА ВСТУПИТЕЛЬНЫХ ИСПЫТАНИЯ </a:t>
            </a:r>
          </a:p>
          <a:p>
            <a:pPr algn="ctr">
              <a:defRPr/>
            </a:pP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форме ЦЭ или ЦТ:</a:t>
            </a:r>
          </a:p>
        </p:txBody>
      </p:sp>
      <p:graphicFrame>
        <p:nvGraphicFramePr>
          <p:cNvPr id="10" name="Group 39">
            <a:extLst>
              <a:ext uri="{FF2B5EF4-FFF2-40B4-BE49-F238E27FC236}">
                <a16:creationId xmlns:a16="http://schemas.microsoft.com/office/drawing/2014/main" id="{BA544EEC-9F1A-40B3-891A-149AF57FE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095178"/>
              </p:ext>
            </p:extLst>
          </p:nvPr>
        </p:nvGraphicFramePr>
        <p:xfrm>
          <a:off x="1358445" y="1988840"/>
          <a:ext cx="8147050" cy="731520"/>
        </p:xfrm>
        <a:graphic>
          <a:graphicData uri="http://schemas.openxmlformats.org/drawingml/2006/table">
            <a:tbl>
              <a:tblPr/>
              <a:tblGrid>
                <a:gridCol w="814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БЕЛОРУССКИЙ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ИЛИ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РУССКИЙ ЯЗЫК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(ПО ВЫБОРУ)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8DCEE5-5392-4D47-B8EE-4373F0C6AAC2}"/>
              </a:ext>
            </a:extLst>
          </p:cNvPr>
          <p:cNvSpPr/>
          <p:nvPr/>
        </p:nvSpPr>
        <p:spPr>
          <a:xfrm>
            <a:off x="992560" y="285293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ОДНО ПРОФИЛЬНОЕ ИСПЫТАНИЕ  (ПО ВЫБОРУ): </a:t>
            </a:r>
          </a:p>
        </p:txBody>
      </p:sp>
      <p:graphicFrame>
        <p:nvGraphicFramePr>
          <p:cNvPr id="12" name="Group 39">
            <a:extLst>
              <a:ext uri="{FF2B5EF4-FFF2-40B4-BE49-F238E27FC236}">
                <a16:creationId xmlns:a16="http://schemas.microsoft.com/office/drawing/2014/main" id="{41097E86-EFA9-46B8-BD4D-CA81E4DBB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80162"/>
              </p:ext>
            </p:extLst>
          </p:nvPr>
        </p:nvGraphicFramePr>
        <p:xfrm>
          <a:off x="1384400" y="3429000"/>
          <a:ext cx="8147050" cy="1386932"/>
        </p:xfrm>
        <a:graphic>
          <a:graphicData uri="http://schemas.openxmlformats.org/drawingml/2006/table">
            <a:tbl>
              <a:tblPr/>
              <a:tblGrid>
                <a:gridCol w="814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ИНОСТРАННЫЙ ЯЗЫК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A14BA07-8FB8-4AFF-9DC1-B6355AE9DB4D}"/>
              </a:ext>
            </a:extLst>
          </p:cNvPr>
          <p:cNvSpPr txBox="1"/>
          <p:nvPr/>
        </p:nvSpPr>
        <p:spPr>
          <a:xfrm>
            <a:off x="872068" y="4869160"/>
            <a:ext cx="90231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Зачисление абитуриентов 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в Институт осуществляется на основе общей суммы баллов, указанных в сертификатах ЦЭ или ЦТ, по результатам сдачи двух вступительных испытаний (по учебному предмету «Белорусский язык» или «Русский язык» и одному предмету профильного испытания (по выбору абитуриента), среднего балла документа об образовании и отметки в документе об образовании по предмету профильного испытания, по которому не сдавались ЦЭ или ЦТ</a:t>
            </a:r>
          </a:p>
        </p:txBody>
      </p:sp>
    </p:spTree>
    <p:extLst>
      <p:ext uri="{BB962C8B-B14F-4D97-AF65-F5344CB8AC3E}">
        <p14:creationId xmlns:p14="http://schemas.microsoft.com/office/powerpoint/2010/main" val="26366462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8817" y="751965"/>
            <a:ext cx="390043" cy="6106035"/>
          </a:xfrm>
          <a:prstGeom prst="rect">
            <a:avLst/>
          </a:prstGeom>
          <a:gradFill>
            <a:gsLst>
              <a:gs pos="82000">
                <a:srgbClr val="027C39"/>
              </a:gs>
              <a:gs pos="50000">
                <a:srgbClr val="317B2D"/>
              </a:gs>
              <a:gs pos="22000">
                <a:srgbClr val="053D01"/>
              </a:gs>
            </a:gsLst>
            <a:lin ang="5400000" scaled="0"/>
          </a:gradFill>
          <a:ln w="0"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66" y="751965"/>
            <a:ext cx="302195" cy="6106035"/>
          </a:xfrm>
          <a:prstGeom prst="rect">
            <a:avLst/>
          </a:prstGeom>
          <a:gradFill>
            <a:gsLst>
              <a:gs pos="98000">
                <a:srgbClr val="C00000"/>
              </a:gs>
              <a:gs pos="49000">
                <a:srgbClr val="FF0000"/>
              </a:gs>
              <a:gs pos="12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9" name="Picture 2" descr="\\10.46.1.197\i$\фотошоп\3. Эмблемы\GK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" y="413180"/>
            <a:ext cx="58314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0552" y="1340768"/>
            <a:ext cx="88569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latin typeface="+mj-lt"/>
              </a:rPr>
              <a:t>1. з</a:t>
            </a:r>
            <a:r>
              <a:rPr lang="ru-RU" sz="2200" b="0" dirty="0">
                <a:latin typeface="+mj-lt"/>
              </a:rPr>
              <a:t>аявление на имя начальника Института;</a:t>
            </a:r>
          </a:p>
          <a:p>
            <a:pPr algn="just">
              <a:defRPr/>
            </a:pPr>
            <a:r>
              <a:rPr lang="ru-RU" sz="2200" b="0" dirty="0">
                <a:latin typeface="+mj-lt"/>
              </a:rPr>
              <a:t>2. документ, удостоверяющий личность;</a:t>
            </a:r>
          </a:p>
          <a:p>
            <a:pPr algn="just">
              <a:defRPr/>
            </a:pPr>
            <a:r>
              <a:rPr lang="ru-RU" sz="2200" b="0" dirty="0">
                <a:latin typeface="+mj-lt"/>
              </a:rPr>
              <a:t>3. оригинал документа, подтверждающего получение общего среднего образования (аттестат) или профессионально-технического образования с общим средним образованием (диплом и приложение к нему) либо среднего специального образования (диплом и приложение к нему);</a:t>
            </a:r>
          </a:p>
          <a:p>
            <a:pPr algn="just">
              <a:defRPr/>
            </a:pPr>
            <a:r>
              <a:rPr lang="ru-RU" sz="2200" b="0" dirty="0">
                <a:latin typeface="+mj-lt"/>
              </a:rPr>
              <a:t>4. удостоверение призывника (для уволенных в запас военнослужащих - военный билет);</a:t>
            </a:r>
          </a:p>
          <a:p>
            <a:pPr algn="just">
              <a:defRPr/>
            </a:pPr>
            <a:r>
              <a:rPr lang="ru-RU" sz="2200" b="0" dirty="0">
                <a:latin typeface="+mj-lt"/>
              </a:rPr>
              <a:t>5. оригиналы сертификатов ЦТ, проведенного в Республике Беларусь;</a:t>
            </a:r>
          </a:p>
          <a:p>
            <a:pPr algn="just">
              <a:defRPr/>
            </a:pPr>
            <a:r>
              <a:rPr lang="ru-RU" sz="2200" b="0" dirty="0">
                <a:latin typeface="+mj-lt"/>
              </a:rPr>
              <a:t>6. документы, подтверждающие право на льготы при приеме для получения высшего образования.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207192" y="5541918"/>
            <a:ext cx="8423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При подаче заявления в приемную комиссию абитуриент указывает одну специальность, в конкурсе по которой он будет участвовать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168" y="336466"/>
            <a:ext cx="8315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</a:t>
            </a:r>
            <a:r>
              <a:rPr lang="ru-RU" sz="2400" dirty="0">
                <a:solidFill>
                  <a:srgbClr val="02622D"/>
                </a:solidFill>
              </a:rPr>
              <a:t> </a:t>
            </a:r>
            <a:r>
              <a:rPr lang="ru-RU" sz="2400" dirty="0">
                <a:solidFill>
                  <a:srgbClr val="0262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прибытии в Институт для регистрации абитуриент лично предъявляет следующие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val="369526392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4888</TotalTime>
  <Words>565</Words>
  <Application>Microsoft Office PowerPoint</Application>
  <PresentationFormat>Лист A4 (210x297 мм)</PresentationFormat>
  <Paragraphs>71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Border Service of the Republic of Belarus</dc:title>
  <dc:creator>Пользователь Windows</dc:creator>
  <cp:lastModifiedBy>Мартынчик Денис Валентинович</cp:lastModifiedBy>
  <cp:revision>271</cp:revision>
  <cp:lastPrinted>2021-11-10T11:17:32Z</cp:lastPrinted>
  <dcterms:created xsi:type="dcterms:W3CDTF">2020-04-13T07:46:38Z</dcterms:created>
  <dcterms:modified xsi:type="dcterms:W3CDTF">2023-10-10T07:51:43Z</dcterms:modified>
</cp:coreProperties>
</file>